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24"/>
  </p:notesMasterIdLst>
  <p:sldIdLst>
    <p:sldId id="256" r:id="rId2"/>
    <p:sldId id="257" r:id="rId3"/>
    <p:sldId id="258" r:id="rId4"/>
    <p:sldId id="267" r:id="rId5"/>
    <p:sldId id="264" r:id="rId6"/>
    <p:sldId id="259" r:id="rId7"/>
    <p:sldId id="265" r:id="rId8"/>
    <p:sldId id="269" r:id="rId9"/>
    <p:sldId id="266" r:id="rId10"/>
    <p:sldId id="260" r:id="rId11"/>
    <p:sldId id="276" r:id="rId12"/>
    <p:sldId id="270" r:id="rId13"/>
    <p:sldId id="277" r:id="rId14"/>
    <p:sldId id="271" r:id="rId15"/>
    <p:sldId id="272" r:id="rId16"/>
    <p:sldId id="273" r:id="rId17"/>
    <p:sldId id="274" r:id="rId18"/>
    <p:sldId id="275" r:id="rId19"/>
    <p:sldId id="261" r:id="rId20"/>
    <p:sldId id="278" r:id="rId21"/>
    <p:sldId id="262" r:id="rId22"/>
    <p:sldId id="26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9"/>
    <p:restoredTop sz="76050"/>
  </p:normalViewPr>
  <p:slideViewPr>
    <p:cSldViewPr snapToGrid="0" snapToObjects="1">
      <p:cViewPr varScale="1">
        <p:scale>
          <a:sx n="53" d="100"/>
          <a:sy n="53" d="100"/>
        </p:scale>
        <p:origin x="176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62B92C-470F-DB46-A4D8-56E0D99B3A2D}" type="datetimeFigureOut">
              <a:rPr lang="en-US" smtClean="0"/>
              <a:t>1/8/18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A3EC2-88EA-F84C-9046-503393059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19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Hello everyone,</a:t>
            </a:r>
            <a:r>
              <a:rPr lang="en-US" baseline="0" dirty="0" smtClean="0"/>
              <a:t> my name is Tim Kartawijaya and I’m a Senior at Wheaton College, a liberal arts school in Illinois. Thanks to Johan </a:t>
            </a:r>
            <a:r>
              <a:rPr lang="en-US" baseline="0" dirty="0" err="1" smtClean="0"/>
              <a:t>Sulaiman</a:t>
            </a:r>
            <a:r>
              <a:rPr lang="en-US" baseline="0" dirty="0" smtClean="0"/>
              <a:t>, I’ve had the opportunity to be a contributor to this research, in particular in the analytics of SAGE. I’ll give more detail about that in a moment.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A3EC2-88EA-F84C-9046-50339305988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4585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A3EC2-88EA-F84C-9046-50339305988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152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A3EC2-88EA-F84C-9046-50339305988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481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A3EC2-88EA-F84C-9046-50339305988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204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A3EC2-88EA-F84C-9046-50339305988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760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A3EC2-88EA-F84C-9046-50339305988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9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A3EC2-88EA-F84C-9046-50339305988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018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A3EC2-88EA-F84C-9046-50339305988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3566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A3EC2-88EA-F84C-9046-50339305988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1335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A3EC2-88EA-F84C-9046-50339305988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3153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A3EC2-88EA-F84C-9046-50339305988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00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A3EC2-88EA-F84C-9046-5033930598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2558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A3EC2-88EA-F84C-9046-50339305988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229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A3EC2-88EA-F84C-9046-5033930598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222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A3EC2-88EA-F84C-9046-50339305988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14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A3EC2-88EA-F84C-9046-5033930598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68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A3EC2-88EA-F84C-9046-5033930598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586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A3EC2-88EA-F84C-9046-50339305988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239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A3EC2-88EA-F84C-9046-50339305988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91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A3EC2-88EA-F84C-9046-50339305988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216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E5940-4424-BF4B-A8F6-E2DA5A7A73BD}" type="datetimeFigureOut">
              <a:rPr lang="en-US" smtClean="0"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FAE57-92FC-3E4F-8711-E1BB440B9EF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E5940-4424-BF4B-A8F6-E2DA5A7A73BD}" type="datetimeFigureOut">
              <a:rPr lang="en-US" smtClean="0"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FAE57-92FC-3E4F-8711-E1BB440B9E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E5940-4424-BF4B-A8F6-E2DA5A7A73BD}" type="datetimeFigureOut">
              <a:rPr lang="en-US" smtClean="0"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FAE57-92FC-3E4F-8711-E1BB440B9E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E5940-4424-BF4B-A8F6-E2DA5A7A73BD}" type="datetimeFigureOut">
              <a:rPr lang="en-US" smtClean="0"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FAE57-92FC-3E4F-8711-E1BB440B9E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E5940-4424-BF4B-A8F6-E2DA5A7A73BD}" type="datetimeFigureOut">
              <a:rPr lang="en-US" smtClean="0"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FAE57-92FC-3E4F-8711-E1BB440B9EF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E5940-4424-BF4B-A8F6-E2DA5A7A73BD}" type="datetimeFigureOut">
              <a:rPr lang="en-US" smtClean="0"/>
              <a:t>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FAE57-92FC-3E4F-8711-E1BB440B9E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E5940-4424-BF4B-A8F6-E2DA5A7A73BD}" type="datetimeFigureOut">
              <a:rPr lang="en-US" smtClean="0"/>
              <a:t>1/8/18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FAE57-92FC-3E4F-8711-E1BB440B9E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E5940-4424-BF4B-A8F6-E2DA5A7A73BD}" type="datetimeFigureOut">
              <a:rPr lang="en-US" smtClean="0"/>
              <a:t>1/8/18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FAE57-92FC-3E4F-8711-E1BB440B9E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E5940-4424-BF4B-A8F6-E2DA5A7A73BD}" type="datetimeFigureOut">
              <a:rPr lang="en-US" smtClean="0"/>
              <a:t>1/8/18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FAE57-92FC-3E4F-8711-E1BB440B9E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DFE5940-4424-BF4B-A8F6-E2DA5A7A73BD}" type="datetimeFigureOut">
              <a:rPr lang="en-US" smtClean="0"/>
              <a:t>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DFAE57-92FC-3E4F-8711-E1BB440B9E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E5940-4424-BF4B-A8F6-E2DA5A7A73BD}" type="datetimeFigureOut">
              <a:rPr lang="en-US" smtClean="0"/>
              <a:t>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FAE57-92FC-3E4F-8711-E1BB440B9E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DFE5940-4424-BF4B-A8F6-E2DA5A7A73BD}" type="datetimeFigureOut">
              <a:rPr lang="en-US" smtClean="0"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4DFAE57-92FC-3E4F-8711-E1BB440B9EF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3610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7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051" y="728472"/>
            <a:ext cx="10058400" cy="3566160"/>
          </a:xfrm>
        </p:spPr>
        <p:txBody>
          <a:bodyPr/>
          <a:lstStyle/>
          <a:p>
            <a:r>
              <a:rPr lang="en-US" dirty="0" smtClean="0"/>
              <a:t>SAGE Analytics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Tim </a:t>
            </a:r>
            <a:r>
              <a:rPr lang="en-US" dirty="0" err="1" smtClean="0"/>
              <a:t>kartawijaya</a:t>
            </a:r>
            <a:endParaRPr lang="en-US" dirty="0" smtClean="0"/>
          </a:p>
          <a:p>
            <a:r>
              <a:rPr lang="en-US" dirty="0" smtClean="0"/>
              <a:t>Johan </a:t>
            </a:r>
            <a:r>
              <a:rPr lang="en-US" dirty="0" err="1" smtClean="0"/>
              <a:t>sulaiman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051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Implementation/Related Work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97280" y="1967913"/>
            <a:ext cx="8883628" cy="402336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sz="2800" dirty="0" smtClean="0"/>
              <a:t>  Scratch Analyzer: extract Scratch project files to analysis-friendly format 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Scratch Extractor: .</a:t>
            </a:r>
          </a:p>
          <a:p>
            <a:pPr marL="0" indent="0">
              <a:buNone/>
            </a:pPr>
            <a:r>
              <a:rPr lang="en-US" sz="2800" dirty="0" smtClean="0"/>
              <a:t>sb2 files -&gt; .se files</a:t>
            </a:r>
          </a:p>
        </p:txBody>
      </p:sp>
    </p:spTree>
    <p:extLst>
      <p:ext uri="{BB962C8B-B14F-4D97-AF65-F5344CB8AC3E}">
        <p14:creationId xmlns:p14="http://schemas.microsoft.com/office/powerpoint/2010/main" val="84519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Implementation/Related Work</a:t>
            </a:r>
            <a:endParaRPr lang="en-US" dirty="0"/>
          </a:p>
        </p:txBody>
      </p:sp>
      <p:pic>
        <p:nvPicPr>
          <p:cNvPr id="4" name="extractor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008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21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Implementation/Related Work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97279" y="1967913"/>
            <a:ext cx="6667371" cy="402336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Scratch Extractor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Scratch Dispatcher:</a:t>
            </a:r>
          </a:p>
          <a:p>
            <a:pPr marL="0" indent="0">
              <a:buNone/>
            </a:pPr>
            <a:r>
              <a:rPr lang="en-US" sz="2800" dirty="0" smtClean="0"/>
              <a:t>.se files -&gt; .csv files</a:t>
            </a:r>
          </a:p>
        </p:txBody>
      </p:sp>
    </p:spTree>
    <p:extLst>
      <p:ext uri="{BB962C8B-B14F-4D97-AF65-F5344CB8AC3E}">
        <p14:creationId xmlns:p14="http://schemas.microsoft.com/office/powerpoint/2010/main" val="103472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dispatched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2888" y="15335"/>
            <a:ext cx="10947184" cy="6842665"/>
          </a:xfrm>
        </p:spPr>
      </p:pic>
    </p:spTree>
    <p:extLst>
      <p:ext uri="{BB962C8B-B14F-4D97-AF65-F5344CB8AC3E}">
        <p14:creationId xmlns:p14="http://schemas.microsoft.com/office/powerpoint/2010/main" val="120254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97280" y="1967913"/>
            <a:ext cx="4590598" cy="402336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Scratch Extractor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Scratch Dispatcher+ :</a:t>
            </a:r>
          </a:p>
          <a:p>
            <a:pPr marL="0" indent="0">
              <a:buNone/>
            </a:pPr>
            <a:r>
              <a:rPr lang="en-US" sz="2800" dirty="0" smtClean="0"/>
              <a:t>.se files -&gt; .csv files + .csv </a:t>
            </a:r>
            <a:r>
              <a:rPr lang="en-US" sz="2800" dirty="0" err="1" smtClean="0"/>
              <a:t>perProject</a:t>
            </a:r>
            <a:endParaRPr lang="en-US" sz="28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664" y="2159134"/>
            <a:ext cx="3096558" cy="38321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674" y="3979593"/>
            <a:ext cx="4316902" cy="19781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20272" y="1783247"/>
            <a:ext cx="101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UserID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431643" y="1783247"/>
            <a:ext cx="1308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ProjectID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568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97280" y="1967913"/>
            <a:ext cx="4590598" cy="402336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Scratch Extractor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Scratch Dispatcher+ :</a:t>
            </a:r>
          </a:p>
          <a:p>
            <a:pPr marL="0" indent="0">
              <a:buNone/>
            </a:pPr>
            <a:r>
              <a:rPr lang="en-US" sz="2800" dirty="0" smtClean="0"/>
              <a:t>.se files -&gt; .csv files + .csv </a:t>
            </a:r>
            <a:r>
              <a:rPr lang="en-US" sz="2800" dirty="0" err="1" smtClean="0"/>
              <a:t>perProject</a:t>
            </a:r>
            <a:endParaRPr lang="en-US" sz="28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664" y="2159134"/>
            <a:ext cx="3096558" cy="38321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674" y="3979593"/>
            <a:ext cx="4316902" cy="19781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20272" y="1783247"/>
            <a:ext cx="101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UserID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431643" y="1783247"/>
            <a:ext cx="1308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ProjectID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018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97280" y="1967913"/>
            <a:ext cx="4590598" cy="402336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49680" y="2120313"/>
            <a:ext cx="4590598" cy="402336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sz="2800" dirty="0" smtClean="0"/>
              <a:t>  </a:t>
            </a:r>
            <a:r>
              <a:rPr lang="en-US" sz="2800" dirty="0" err="1" smtClean="0"/>
              <a:t>ev_keys</a:t>
            </a:r>
            <a:r>
              <a:rPr lang="en-US" sz="2800" dirty="0" smtClean="0"/>
              <a:t>: look up table</a:t>
            </a:r>
          </a:p>
          <a:p>
            <a:pPr>
              <a:buFont typeface="Arial" charset="0"/>
              <a:buChar char="•"/>
            </a:pPr>
            <a:r>
              <a:rPr lang="en-US" sz="2800" dirty="0" smtClean="0"/>
              <a:t> Determine </a:t>
            </a:r>
            <a:r>
              <a:rPr lang="en-US" sz="2800" dirty="0" err="1" smtClean="0"/>
              <a:t>ev_score</a:t>
            </a:r>
            <a:r>
              <a:rPr lang="en-US" sz="2800" dirty="0" smtClean="0"/>
              <a:t> by project block name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 </a:t>
            </a:r>
            <a:r>
              <a:rPr lang="en-US" sz="2800" dirty="0" smtClean="0"/>
              <a:t>Different names in Scratch version 2.0, easily add to look up table </a:t>
            </a:r>
          </a:p>
          <a:p>
            <a:pPr>
              <a:buFont typeface="Arial" charset="0"/>
              <a:buChar char="•"/>
            </a:pPr>
            <a:r>
              <a:rPr lang="en-US" sz="2800" dirty="0" smtClean="0"/>
              <a:t> look up table removes all : and _ symbols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042" y="1967913"/>
            <a:ext cx="4063999" cy="416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48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="" xmlns:a16="http://schemas.microsoft.com/office/drawing/2014/main" id="{59996060-AB15-40A8-A605-A2E89F1D418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475A47DD-A819-4593-B204-4913586514D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637F060E-EE57-43A2-9A4D-FF3F8D990CD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C48D6DD7-58EE-45C6-A228-DD1FD3278C5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83" y="581098"/>
            <a:ext cx="3689928" cy="24761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012" y="3211640"/>
            <a:ext cx="2968270" cy="296827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097280" y="1967913"/>
            <a:ext cx="4590598" cy="402336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Implementation: SAGE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144679" y="2198914"/>
            <a:ext cx="6405063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alibri" panose="020F0502020204030204" pitchFamily="34" charset="0"/>
              <a:buChar char="•"/>
            </a:pPr>
            <a:r>
              <a:rPr lang="en-US" dirty="0"/>
              <a:t>  Analysis done by </a:t>
            </a:r>
            <a:r>
              <a:rPr lang="en-US" dirty="0" smtClean="0"/>
              <a:t>R</a:t>
            </a:r>
          </a:p>
          <a:p>
            <a:pPr>
              <a:buFont typeface="Calibri" panose="020F0502020204030204" pitchFamily="34" charset="0"/>
              <a:buChar char="•"/>
            </a:pPr>
            <a:r>
              <a:rPr lang="en-US" dirty="0" smtClean="0"/>
              <a:t> Use lookup data and more conditionals for special cases</a:t>
            </a:r>
            <a:endParaRPr lang="en-US" dirty="0"/>
          </a:p>
          <a:p>
            <a:pPr>
              <a:buFont typeface="Calibri" panose="020F0502020204030204" pitchFamily="34" charset="0"/>
              <a:buChar char="•"/>
            </a:pPr>
            <a:r>
              <a:rPr lang="en-US" dirty="0"/>
              <a:t> Outputs:</a:t>
            </a:r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en-US" dirty="0"/>
              <a:t>.csv files, results and tests</a:t>
            </a:r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en-US" dirty="0"/>
              <a:t>Graphs of ev_score by project ID and student ID</a:t>
            </a:r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en-US" dirty="0" err="1" smtClean="0"/>
              <a:t>notInclude.csv</a:t>
            </a:r>
            <a:r>
              <a:rPr lang="en-US" dirty="0" smtClean="0"/>
              <a:t>: what blocks are new in this version, compared with older </a:t>
            </a:r>
            <a:r>
              <a:rPr lang="en-US" dirty="0" err="1" smtClean="0"/>
              <a:t>blocklist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385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="" xmlns:a16="http://schemas.microsoft.com/office/drawing/2014/main" id="{E787A0EB-DE13-45BF-8110-D3F245F73D0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F9DDD509-29A0-4CE4-B5C1-8758D1024AB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C6560D74-7333-4C3E-911E-1CE98756419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B7A2A380-D174-4645-AEFE-C0CF6478145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1042961"/>
            <a:ext cx="6909801" cy="4508645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097280" y="1967913"/>
            <a:ext cx="4590598" cy="402336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/>
              <a:t>Implementation: Wild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859485" y="2198914"/>
            <a:ext cx="3690257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alibri" panose="020F0502020204030204" pitchFamily="34" charset="0"/>
              <a:buChar char="•"/>
            </a:pPr>
            <a:r>
              <a:rPr lang="en-US" dirty="0"/>
              <a:t>  Analysis done by R</a:t>
            </a:r>
          </a:p>
          <a:p>
            <a:pPr>
              <a:buFont typeface="Calibri" panose="020F0502020204030204" pitchFamily="34" charset="0"/>
              <a:buChar char="•"/>
            </a:pPr>
            <a:r>
              <a:rPr lang="en-US" dirty="0"/>
              <a:t> Same concept, use lookup tables and if-else</a:t>
            </a:r>
          </a:p>
          <a:p>
            <a:pPr>
              <a:buFont typeface="Calibri" panose="020F0502020204030204" pitchFamily="34" charset="0"/>
              <a:buChar char="•"/>
            </a:pPr>
            <a:r>
              <a:rPr lang="en-US" dirty="0"/>
              <a:t> Only first 1000 </a:t>
            </a:r>
            <a:r>
              <a:rPr lang="en-US" dirty="0" smtClean="0"/>
              <a:t>rows</a:t>
            </a:r>
          </a:p>
          <a:p>
            <a:pPr>
              <a:buFont typeface="Calibri" panose="020F0502020204030204" pitchFamily="34" charset="0"/>
              <a:buChar char="•"/>
            </a:pPr>
            <a:r>
              <a:rPr lang="en-US" dirty="0" smtClean="0"/>
              <a:t> In Scratch 1.0, basic evidence variables exist (looks) but not on operators and such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257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09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1. Vision</a:t>
            </a:r>
          </a:p>
          <a:p>
            <a:r>
              <a:rPr lang="en-US" sz="3200" dirty="0" smtClean="0"/>
              <a:t>2. Related Work </a:t>
            </a:r>
          </a:p>
          <a:p>
            <a:r>
              <a:rPr lang="en-US" sz="3200" dirty="0" smtClean="0"/>
              <a:t>3. Implementation/Demos</a:t>
            </a:r>
          </a:p>
          <a:p>
            <a:r>
              <a:rPr lang="en-US" sz="3200" dirty="0" smtClean="0"/>
              <a:t>5. Limitations and Future Work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42675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SAGE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3490218" cy="402336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(Added Functionality)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Statistics regarding overall competency in evidence variables are computed within the scripts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Both SAGE data and Wild data descriptive statistics can be computed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1845734"/>
            <a:ext cx="46228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63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97280" y="1967913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sz="2800" dirty="0" smtClean="0"/>
              <a:t> Difficult to assess some evidence variables solely based on block placement (e.g. Nested If Else) 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 </a:t>
            </a:r>
            <a:r>
              <a:rPr lang="en-US" sz="2800" dirty="0" smtClean="0"/>
              <a:t>Assumption that all the blocks are cohesive and attached to each other</a:t>
            </a:r>
          </a:p>
        </p:txBody>
      </p:sp>
    </p:spTree>
    <p:extLst>
      <p:ext uri="{BB962C8B-B14F-4D97-AF65-F5344CB8AC3E}">
        <p14:creationId xmlns:p14="http://schemas.microsoft.com/office/powerpoint/2010/main" val="533659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 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97280" y="1967913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sz="2800" dirty="0" smtClean="0"/>
              <a:t> Mapping to Design Pattern Variables and CT Thinking</a:t>
            </a:r>
          </a:p>
          <a:p>
            <a:pPr>
              <a:buFont typeface="Arial" charset="0"/>
              <a:buChar char="•"/>
            </a:pPr>
            <a:r>
              <a:rPr lang="en-US" sz="2800" dirty="0" smtClean="0"/>
              <a:t> Graphical display of scores on a student and class level</a:t>
            </a:r>
          </a:p>
          <a:p>
            <a:pPr>
              <a:buFont typeface="Arial" charset="0"/>
              <a:buChar char="•"/>
            </a:pPr>
            <a:r>
              <a:rPr lang="en-US" sz="2800" dirty="0" smtClean="0"/>
              <a:t> Project ID not by name but by order which it was processed 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 </a:t>
            </a:r>
            <a:r>
              <a:rPr lang="en-US" sz="2800" dirty="0" smtClean="0"/>
              <a:t>Integration to Scratch Dispatcher </a:t>
            </a:r>
          </a:p>
        </p:txBody>
      </p:sp>
    </p:spTree>
    <p:extLst>
      <p:ext uri="{BB962C8B-B14F-4D97-AF65-F5344CB8AC3E}">
        <p14:creationId xmlns:p14="http://schemas.microsoft.com/office/powerpoint/2010/main" val="1504377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97280" y="1967913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sz="2800" dirty="0" smtClean="0"/>
              <a:t> Researcher: Does SAGE teach computational thinking (CT) concepts more effectively?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Baseline data: Scratch 1.0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 </a:t>
            </a:r>
            <a:r>
              <a:rPr lang="en-US" sz="2800" dirty="0" smtClean="0"/>
              <a:t>How do we quantify CT concepts from a project?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Adopt rubric (PECT)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Automate scoring process in SAGE’</a:t>
            </a:r>
          </a:p>
          <a:p>
            <a:pPr>
              <a:buFont typeface="Arial" charset="0"/>
              <a:buChar char="•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endParaRPr lang="en-US" sz="2800" dirty="0" smtClean="0"/>
          </a:p>
          <a:p>
            <a:pPr marL="514350" indent="-514350">
              <a:buFont typeface="+mj-lt"/>
              <a:buAutoNum type="arabicPeriod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46746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97280" y="1967913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sz="2800" dirty="0" smtClean="0"/>
              <a:t> End goals: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Automate scoring for SAGE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Automate scoring for Wild data (Scratch 1.0)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 smtClean="0"/>
          </a:p>
          <a:p>
            <a:pPr>
              <a:buFont typeface="Arial" charset="0"/>
              <a:buChar char="•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endParaRPr lang="en-US" sz="2800" dirty="0" smtClean="0"/>
          </a:p>
          <a:p>
            <a:pPr marL="514350" indent="-514350">
              <a:buFont typeface="+mj-lt"/>
              <a:buAutoNum type="arabicPeriod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84181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9A2C1126-B82F-462B-8DEB-8B10A5B0FDF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EE43A332-627C-4D63-B88B-FC1C2B12D8A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E225B535-6DF5-4B36-9E4B-B80A0796A19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BE5B8EFE-AF32-4125-97CC-7322A38DA09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92" y="1762968"/>
            <a:ext cx="5451627" cy="30120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Related Work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411684" y="2198914"/>
            <a:ext cx="5127172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alibri" panose="020F0502020204030204" pitchFamily="34" charset="0"/>
              <a:buChar char="•"/>
            </a:pPr>
            <a:r>
              <a:rPr lang="en-US" dirty="0"/>
              <a:t> Hairball: Python plug-ins</a:t>
            </a:r>
          </a:p>
          <a:p>
            <a:pPr>
              <a:buFont typeface="Calibri" panose="020F0502020204030204" pitchFamily="34" charset="0"/>
              <a:buChar char="•"/>
            </a:pPr>
            <a:r>
              <a:rPr lang="en-US" dirty="0"/>
              <a:t> Dr. Scratch</a:t>
            </a:r>
          </a:p>
          <a:p>
            <a:pPr>
              <a:buFont typeface="Calibri" panose="020F0502020204030204" pitchFamily="34" charset="0"/>
              <a:buChar char="•"/>
            </a:pPr>
            <a:r>
              <a:rPr lang="en-US" dirty="0"/>
              <a:t> Not much attention for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3561135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9A2C1126-B82F-462B-8DEB-8B10A5B0FDF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EE43A332-627C-4D63-B88B-FC1C2B12D8A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E225B535-6DF5-4B36-9E4B-B80A0796A19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BE5B8EFE-AF32-4125-97CC-7322A38DA09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86" y="645106"/>
            <a:ext cx="5041238" cy="52477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Related Work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411684" y="2198914"/>
            <a:ext cx="5127172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alibri" panose="020F0502020204030204" pitchFamily="34" charset="0"/>
              <a:buChar char="•"/>
            </a:pPr>
            <a:r>
              <a:rPr lang="en-US" dirty="0"/>
              <a:t> Progression of Early Computational Thinking (PECT) Model  </a:t>
            </a:r>
          </a:p>
          <a:p>
            <a:pPr>
              <a:buFont typeface="Calibri" panose="020F0502020204030204" pitchFamily="34" charset="0"/>
              <a:buChar char="•"/>
            </a:pPr>
            <a:r>
              <a:rPr lang="en-US" dirty="0"/>
              <a:t> Incorporate Design patterns</a:t>
            </a:r>
          </a:p>
          <a:p>
            <a:pPr>
              <a:buFont typeface="Calibri" panose="020F0502020204030204" pitchFamily="34" charset="0"/>
              <a:buChar char="•"/>
            </a:pPr>
            <a:r>
              <a:rPr lang="en-US" dirty="0"/>
              <a:t> Pilot-tested, results consistent with expectations</a:t>
            </a:r>
          </a:p>
        </p:txBody>
      </p:sp>
    </p:spTree>
    <p:extLst>
      <p:ext uri="{BB962C8B-B14F-4D97-AF65-F5344CB8AC3E}">
        <p14:creationId xmlns:p14="http://schemas.microsoft.com/office/powerpoint/2010/main" val="2916585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768" y="2454442"/>
            <a:ext cx="3886438" cy="36490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77047" y="1895845"/>
            <a:ext cx="3115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Evidence Variables 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727" y="2454442"/>
            <a:ext cx="54483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79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768" y="2454442"/>
            <a:ext cx="3886438" cy="36490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88"/>
          <a:stretch/>
        </p:blipFill>
        <p:spPr>
          <a:xfrm>
            <a:off x="6870541" y="2454441"/>
            <a:ext cx="4285139" cy="36490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77047" y="1895845"/>
            <a:ext cx="3115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Evidence Variables 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7646844" y="1895845"/>
            <a:ext cx="3115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Design Pattern </a:t>
            </a:r>
            <a:r>
              <a:rPr lang="en-US" sz="2000" dirty="0" smtClean="0"/>
              <a:t>Variables </a:t>
            </a:r>
            <a:endParaRPr lang="en-US" sz="2000" dirty="0"/>
          </a:p>
        </p:txBody>
      </p:sp>
      <p:sp>
        <p:nvSpPr>
          <p:cNvPr id="8" name="Right Arrow 7"/>
          <p:cNvSpPr/>
          <p:nvPr/>
        </p:nvSpPr>
        <p:spPr>
          <a:xfrm>
            <a:off x="5300420" y="3735092"/>
            <a:ext cx="1255363" cy="5438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04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88"/>
          <a:stretch/>
        </p:blipFill>
        <p:spPr>
          <a:xfrm>
            <a:off x="1097280" y="2416406"/>
            <a:ext cx="4285139" cy="36490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02505" y="1900075"/>
            <a:ext cx="3115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Design Pattern </a:t>
            </a:r>
            <a:r>
              <a:rPr lang="en-US" sz="2000" dirty="0" smtClean="0"/>
              <a:t>Variables </a:t>
            </a:r>
            <a:endParaRPr lang="en-US" sz="2000" dirty="0"/>
          </a:p>
        </p:txBody>
      </p:sp>
      <p:sp>
        <p:nvSpPr>
          <p:cNvPr id="8" name="Right Arrow 7"/>
          <p:cNvSpPr/>
          <p:nvPr/>
        </p:nvSpPr>
        <p:spPr>
          <a:xfrm>
            <a:off x="5615115" y="3743552"/>
            <a:ext cx="1255363" cy="5438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253703" y="1843866"/>
            <a:ext cx="3901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Computational Thinking Concepts</a:t>
            </a:r>
            <a:endParaRPr lang="en-US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174" y="2243976"/>
            <a:ext cx="3991070" cy="399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99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CA72677B-2F8C-4192-8EBE-D360BE3B2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129</TotalTime>
  <Words>537</Words>
  <Application>Microsoft Macintosh PowerPoint</Application>
  <PresentationFormat>Widescreen</PresentationFormat>
  <Paragraphs>109</Paragraphs>
  <Slides>22</Slides>
  <Notes>20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Calibri</vt:lpstr>
      <vt:lpstr>Calibri Light</vt:lpstr>
      <vt:lpstr>Arial</vt:lpstr>
      <vt:lpstr>Retrospect</vt:lpstr>
      <vt:lpstr>SAGE Analytics</vt:lpstr>
      <vt:lpstr>OUTLINE</vt:lpstr>
      <vt:lpstr>Vision</vt:lpstr>
      <vt:lpstr>Vision</vt:lpstr>
      <vt:lpstr>Related Work</vt:lpstr>
      <vt:lpstr>Related Work</vt:lpstr>
      <vt:lpstr>Related Work</vt:lpstr>
      <vt:lpstr>Related Work</vt:lpstr>
      <vt:lpstr>Related Work</vt:lpstr>
      <vt:lpstr>Implementation/Related Work</vt:lpstr>
      <vt:lpstr>Implementation/Related Work</vt:lpstr>
      <vt:lpstr>Implementation/Related Work</vt:lpstr>
      <vt:lpstr>PowerPoint Presentation</vt:lpstr>
      <vt:lpstr>Implementation</vt:lpstr>
      <vt:lpstr>Implementation</vt:lpstr>
      <vt:lpstr>Implementation</vt:lpstr>
      <vt:lpstr>Implementation: SAGE</vt:lpstr>
      <vt:lpstr>Implementation: Wild</vt:lpstr>
      <vt:lpstr>Demo</vt:lpstr>
      <vt:lpstr>SAGE Statistics</vt:lpstr>
      <vt:lpstr>Limitations</vt:lpstr>
      <vt:lpstr>Future Work 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SAGE Analytics</dc:title>
  <dc:creator>Tim Kartawijaya</dc:creator>
  <cp:lastModifiedBy>Tim Kartawijaya</cp:lastModifiedBy>
  <cp:revision>12</cp:revision>
  <dcterms:created xsi:type="dcterms:W3CDTF">2017-12-08T14:24:03Z</dcterms:created>
  <dcterms:modified xsi:type="dcterms:W3CDTF">2018-01-08T17:37:24Z</dcterms:modified>
</cp:coreProperties>
</file>